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8"/>
  </p:notesMasterIdLst>
  <p:handoutMasterIdLst>
    <p:handoutMasterId r:id="rId29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81" r:id="rId16"/>
    <p:sldId id="988" r:id="rId17"/>
    <p:sldId id="989" r:id="rId18"/>
    <p:sldId id="993" r:id="rId19"/>
    <p:sldId id="990" r:id="rId20"/>
    <p:sldId id="992" r:id="rId21"/>
    <p:sldId id="991" r:id="rId22"/>
    <p:sldId id="995" r:id="rId23"/>
    <p:sldId id="994" r:id="rId24"/>
    <p:sldId id="963" r:id="rId25"/>
    <p:sldId id="936" r:id="rId26"/>
    <p:sldId id="704" r:id="rId2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82" d="100"/>
          <a:sy n="82" d="100"/>
        </p:scale>
        <p:origin x="1075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19" y="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commentAuthors" Target="commentAuthor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S5-251216 CH exec report from SA5#160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2025/4/11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SA5#160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for 5G ProSe Ph3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676485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for 5G ProSe Ph3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1" y="2427618"/>
            <a:ext cx="10851027" cy="387054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de-DE" sz="2000" kern="0" dirty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3 aspects in TS 32.291 and TS 32.298: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 layer 3 multi-hop ProSe UE-to-Network relay communication related attributes/CDR parameter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defRPr/>
            </a:pPr>
            <a:r>
              <a:rPr lang="en-GB" altLang="zh-CN" sz="1400" dirty="0"/>
              <a:t>Finish stage 2 and complete parameter description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75698093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CF7C-C055-32C2-6183-18CF41F35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3DBFE71-1036-EFEE-18C4-B7F364D4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of satellite access Phase 3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7685C8-AC61-1AC0-5103-EF59BE61AA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677618"/>
              </p:ext>
            </p:extLst>
          </p:nvPr>
        </p:nvGraphicFramePr>
        <p:xfrm>
          <a:off x="689148" y="148010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FED3D22-FB4C-78E2-1C08-75DB696B2376}"/>
              </a:ext>
            </a:extLst>
          </p:cNvPr>
          <p:cNvSpPr txBox="1">
            <a:spLocks/>
          </p:cNvSpPr>
          <p:nvPr/>
        </p:nvSpPr>
        <p:spPr>
          <a:xfrm>
            <a:off x="689148" y="2311581"/>
            <a:ext cx="11000316" cy="38114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10 CRs agreed covering stage 2 aspects in TS 32.240, 32.251, 32.255 and TS 32.260: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32.240: Introduce the support of store and forward satellite operation and UE-satellite-UE communication and Update Charging principles and architecture references for MVNOs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32.251: Charging principle for store and forward satellite operation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32.251: Charging information for store and forward satellite operation of SMS service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32.251: Charging trigger and information for store and forward satellite operation with UP </a:t>
            </a:r>
            <a:r>
              <a:rPr lang="en-GB" sz="1400" kern="0" dirty="0" err="1"/>
              <a:t>CIoT</a:t>
            </a:r>
            <a:endParaRPr lang="en-GB" sz="1400" kern="0" dirty="0"/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32.255: Addition of the Satellite Roaming Charging Principle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32.260: Charging principle, </a:t>
            </a:r>
            <a:r>
              <a:rPr lang="en-US" sz="1400" kern="0" dirty="0">
                <a:cs typeface="Arial" panose="020B0604020202020204" pitchFamily="34" charset="0"/>
              </a:rPr>
              <a:t>trigger and charging information</a:t>
            </a:r>
            <a:r>
              <a:rPr lang="en-US" sz="1400" kern="0" dirty="0"/>
              <a:t> for UE-satellite-UE communication</a:t>
            </a: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Finish the stage 3 work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71460360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8D538-BB8F-7F92-4FA5-E1305A2ED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D12FD45-808A-4C12-BA29-10BE649E1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of CAPIF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456273-2A4F-1169-ADBF-3AD597171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715451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567674C-B2F5-DB29-0494-DD5E2D69AFCD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5</a:t>
            </a:r>
            <a:r>
              <a:rPr lang="en-GB" sz="1600" kern="0" dirty="0">
                <a:sym typeface="+mn-ea"/>
              </a:rPr>
              <a:t> CRs agreed covering stage 2</a:t>
            </a:r>
            <a:r>
              <a:rPr lang="en-GB" sz="1600" kern="0" dirty="0"/>
              <a:t>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>
                <a:sym typeface="+mn-ea"/>
              </a:rPr>
              <a:t>TS 32.240: </a:t>
            </a:r>
            <a:r>
              <a:rPr lang="en-GB" sz="1400" kern="0" dirty="0"/>
              <a:t>CAPIF Logical Charging Architecture</a:t>
            </a:r>
            <a:r>
              <a:rPr lang="en-US" sz="1400" kern="0" dirty="0">
                <a:sym typeface="+mn-ea"/>
              </a:rPr>
              <a:t> and </a:t>
            </a:r>
            <a:r>
              <a:rPr lang="en-GB" sz="1400" dirty="0"/>
              <a:t>CAPIF Service Charging</a:t>
            </a:r>
            <a:endParaRPr lang="en-DE" sz="140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TS 32.254: </a:t>
            </a:r>
            <a:r>
              <a:rPr lang="en-GB" sz="1400" kern="0" dirty="0">
                <a:sym typeface="+mn-ea"/>
              </a:rPr>
              <a:t>Addition of charging architecture for CAPIF, charging principles for CAPIF and </a:t>
            </a:r>
            <a:r>
              <a:rPr lang="en-GB" sz="1400" kern="0" dirty="0"/>
              <a:t>CAPIF charging support</a:t>
            </a:r>
            <a:endParaRPr lang="en-US" sz="14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1400" kern="0" dirty="0"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Finish the stage 2 work and start the stage 3 work</a:t>
            </a:r>
          </a:p>
        </p:txBody>
      </p:sp>
    </p:spTree>
    <p:extLst>
      <p:ext uri="{BB962C8B-B14F-4D97-AF65-F5344CB8AC3E}">
        <p14:creationId xmlns:p14="http://schemas.microsoft.com/office/powerpoint/2010/main" val="12840649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C2649-83B2-DE04-DB4F-03B5C85AA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CE83362-3667-AF4E-DAF9-3A90C5217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of next generation real time communication services phase 2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CC4104-E3D4-F4F4-9745-0B8035E60C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194716"/>
              </p:ext>
            </p:extLst>
          </p:nvPr>
        </p:nvGraphicFramePr>
        <p:xfrm>
          <a:off x="595842" y="136407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S5-251857</a:t>
                      </a:r>
                    </a:p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(SP-250367)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4381D86-81EC-1685-7AA4-244F609F2D22}"/>
              </a:ext>
            </a:extLst>
          </p:cNvPr>
          <p:cNvSpPr txBox="1">
            <a:spLocks/>
          </p:cNvSpPr>
          <p:nvPr/>
        </p:nvSpPr>
        <p:spPr>
          <a:xfrm>
            <a:off x="595842" y="2323322"/>
            <a:ext cx="10925672" cy="3993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</a:t>
            </a:r>
            <a:r>
              <a:rPr lang="en-US" altLang="de-DE" sz="1600" kern="0" dirty="0"/>
              <a:t>10</a:t>
            </a:r>
            <a:r>
              <a:rPr lang="en-GB" sz="1600" kern="0" dirty="0">
                <a:sym typeface="+mn-ea"/>
              </a:rPr>
              <a:t> CRs agreed covering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Add volume-based charging </a:t>
            </a:r>
            <a:r>
              <a:rPr lang="en-US" sz="1400" kern="0" dirty="0"/>
              <a:t>for standalone IMS data channel</a:t>
            </a:r>
            <a:r>
              <a:rPr lang="en-US" sz="1400" kern="0" dirty="0">
                <a:sym typeface="+mn-ea"/>
              </a:rPr>
              <a:t> (TS 32.255)</a:t>
            </a:r>
            <a:endParaRPr lang="en-US" sz="14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/>
              <a:t>Add volume based charging principle for DC application download and usage</a:t>
            </a:r>
            <a:r>
              <a:rPr lang="en-US" sz="1400" kern="0" dirty="0">
                <a:sym typeface="+mn-ea"/>
              </a:rPr>
              <a:t> (TS 32.255)</a:t>
            </a:r>
            <a:endParaRPr lang="en-US" sz="14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/>
              <a:t>Add volume based charging principle to support IMS DC as a PS Data Off Exempt Service</a:t>
            </a:r>
            <a:r>
              <a:rPr lang="en-US" sz="1400" kern="0" dirty="0">
                <a:sym typeface="+mn-ea"/>
              </a:rPr>
              <a:t> (TS 32.255)</a:t>
            </a:r>
            <a:endParaRPr lang="en-US" sz="14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Add </a:t>
            </a:r>
            <a:r>
              <a:rPr lang="en-US" sz="1400" kern="0" dirty="0"/>
              <a:t>duration-based charging for standalone IMS data channel and DC application usages</a:t>
            </a:r>
            <a:r>
              <a:rPr lang="en-US" sz="1400" kern="0" dirty="0">
                <a:sym typeface="+mn-ea"/>
              </a:rPr>
              <a:t> (TS 32.260)</a:t>
            </a:r>
            <a:endParaRPr lang="en-US" sz="14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/>
              <a:t>Add charging architecture and principle for IMS DC application download </a:t>
            </a:r>
            <a:r>
              <a:rPr lang="en-US" sz="1400" kern="0" dirty="0">
                <a:sym typeface="+mn-ea"/>
              </a:rPr>
              <a:t>(TS 32.260)</a:t>
            </a:r>
            <a:endParaRPr lang="en-US" sz="14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Add charging information for IMS DC application download</a:t>
            </a:r>
            <a:r>
              <a:rPr lang="en-US" sz="1400" kern="0" dirty="0"/>
              <a:t> (TS 32.291, TS 32.298)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/>
              <a:t>Add charging principle for IMS network capabilities exposure</a:t>
            </a:r>
            <a:r>
              <a:rPr lang="en-US" sz="1400" kern="0" dirty="0">
                <a:sym typeface="+mn-ea"/>
              </a:rPr>
              <a:t> (TS 32.254)</a:t>
            </a: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Message flow and parameter definition</a:t>
            </a:r>
          </a:p>
        </p:txBody>
      </p:sp>
    </p:spTree>
    <p:extLst>
      <p:ext uri="{BB962C8B-B14F-4D97-AF65-F5344CB8AC3E}">
        <p14:creationId xmlns:p14="http://schemas.microsoft.com/office/powerpoint/2010/main" val="309919821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8E25E-F40C-FE0E-EB40-EEFE17543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CF0C4F7-554A-9603-3C5F-B2F803FA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for Uncrewed Aerial Systems Phase 3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946137-BF8C-12A5-255B-4DD47D1F0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630778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for Uncrewed Aerial Systems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S5-251801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(SP-250396)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7D443A7-4ECB-56D0-2F15-89127B16A66B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Discussion paper on Format of user identity without conclusion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Continue with the Stage 2 description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8045998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67C98-8C9E-A5F5-B857-675380663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8910A43-C428-1431-8F3E-FDE86F76F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of 5GC </a:t>
            </a:r>
            <a:r>
              <a:rPr lang="en-GB" altLang="en-US" sz="3200" b="1" dirty="0" err="1"/>
              <a:t>LoCation</a:t>
            </a:r>
            <a:r>
              <a:rPr lang="en-GB" altLang="en-US" sz="3200" b="1" dirty="0"/>
              <a:t> Services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9D2E1E-826B-5981-DFAA-667EAFE29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120054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5GC </a:t>
                      </a:r>
                      <a:r>
                        <a:rPr lang="en-GB" sz="10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CH_5G_eLCS_Ph3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SP-250370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7EE4E5D-33CA-AE42-84EA-23164A818066}"/>
              </a:ext>
            </a:extLst>
          </p:cNvPr>
          <p:cNvSpPr txBox="1">
            <a:spLocks/>
          </p:cNvSpPr>
          <p:nvPr/>
        </p:nvSpPr>
        <p:spPr>
          <a:xfrm>
            <a:off x="595842" y="2535515"/>
            <a:ext cx="10925672" cy="379064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 7</a:t>
            </a:r>
            <a:r>
              <a:rPr lang="en-GB" sz="1600" kern="0" dirty="0">
                <a:sym typeface="+mn-ea"/>
              </a:rPr>
              <a:t> CRs agreed covering stage2 aspects in TS 32.271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Extend the scope and charging architecture to support 5G LCS converged charging and a</a:t>
            </a:r>
            <a:r>
              <a:rPr lang="en-US" sz="1400" kern="0" dirty="0">
                <a:sym typeface="+mn-ea"/>
              </a:rPr>
              <a:t>addition of LCS architecture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Extend basic principles, CDR generation and handling for 5G LCS converged charging</a:t>
            </a:r>
            <a:endParaRPr lang="en-US" sz="14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message flow of converged charging for 5GC-MT-LR and 5GC-MO-LR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Extend data description, charging information and bindings for 5G LCS converged charging and </a:t>
            </a:r>
            <a:endParaRPr lang="en-US" sz="1400" kern="0" dirty="0">
              <a:sym typeface="+mn-ea"/>
            </a:endParaRPr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  <a:defRPr/>
            </a:pPr>
            <a:r>
              <a:rPr lang="de-DE" altLang="de-DE" sz="2000" kern="0" dirty="0"/>
              <a:t>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Extend Data Type/CHF-CDR for 5G LCS converged charging</a:t>
            </a: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Complete stage 2 and stage 3 work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68507962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14AD4-CD84-A209-61C0-850445866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9C3A0AAF-EC9E-510A-9445-94ADF1F9B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for Ambient power-enabled Internet of Things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07C1ABF-23B0-4D8A-13B3-7C7277B96F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617332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for Ambient power-enabled Internet of Things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656E2D1-B3AB-2474-2C1A-3C55AC1C8ADE}"/>
              </a:ext>
            </a:extLst>
          </p:cNvPr>
          <p:cNvSpPr txBox="1">
            <a:spLocks/>
          </p:cNvSpPr>
          <p:nvPr/>
        </p:nvSpPr>
        <p:spPr>
          <a:xfrm>
            <a:off x="595842" y="2453952"/>
            <a:ext cx="10925672" cy="389306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1</a:t>
            </a:r>
            <a:r>
              <a:rPr lang="en-GB" sz="1600" kern="0" dirty="0">
                <a:sym typeface="+mn-ea"/>
              </a:rPr>
              <a:t> CRs agreed covering stage2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charging support for </a:t>
            </a:r>
            <a:r>
              <a:rPr lang="en-GB" sz="1400" kern="0" dirty="0" err="1">
                <a:sym typeface="+mn-ea"/>
              </a:rPr>
              <a:t>AIoT</a:t>
            </a:r>
            <a:r>
              <a:rPr lang="en-GB" sz="1400" kern="0" dirty="0">
                <a:sym typeface="+mn-ea"/>
              </a:rPr>
              <a:t> service </a:t>
            </a:r>
            <a:r>
              <a:rPr lang="en-US" sz="1400" kern="0" dirty="0">
                <a:sym typeface="+mn-ea"/>
              </a:rPr>
              <a:t>(TS 32.240)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2</a:t>
            </a:r>
            <a:r>
              <a:rPr lang="en-GB" sz="1600" kern="0" dirty="0">
                <a:sym typeface="+mn-ea"/>
              </a:rPr>
              <a:t> CRs agreed covering stage 3 aspects</a:t>
            </a:r>
            <a:r>
              <a:rPr lang="en-US" altLang="en-GB" sz="1600" kern="0" dirty="0">
                <a:sym typeface="+mn-ea"/>
              </a:rPr>
              <a:t> in TS 32.291 and TS 32.298: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charging support for </a:t>
            </a:r>
            <a:r>
              <a:rPr lang="en-GB" sz="1400" kern="0" dirty="0" err="1">
                <a:sym typeface="+mn-ea"/>
              </a:rPr>
              <a:t>AIoT</a:t>
            </a:r>
            <a:r>
              <a:rPr lang="en-GB" sz="1400" kern="0" dirty="0">
                <a:sym typeface="+mn-ea"/>
              </a:rPr>
              <a:t> service</a:t>
            </a:r>
            <a:endParaRPr lang="de-DE" altLang="de-DE" sz="2000" kern="0" dirty="0"/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Complete stage 2 </a:t>
            </a:r>
            <a:r>
              <a:rPr lang="en-GB" altLang="zh-CN" sz="1400" dirty="0" err="1"/>
              <a:t>AIoT</a:t>
            </a:r>
            <a:r>
              <a:rPr lang="en-GB" altLang="zh-CN" sz="1400" dirty="0"/>
              <a:t> service </a:t>
            </a:r>
            <a:r>
              <a:rPr lang="en-GB" altLang="zh-CN" sz="1400" dirty="0" err="1"/>
              <a:t>desription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75073754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55D45-CFCD-6215-CA97-593B3224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01DDFC6-A432-0605-E094-AA7B2A21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for Multi-Operator Core Network (MOCN) Network Sharing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2B67E2-8063-2E36-CFE7-7ABDF14DB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315498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aspects for Multi-Operator Core Network (MOCN) Network Sharing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CH_MOCN_NetShare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SP-250371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5EBD4CE-8561-8325-992C-135641A868B8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4</a:t>
            </a:r>
            <a:r>
              <a:rPr lang="en-GB" sz="1600" kern="0" dirty="0">
                <a:sym typeface="+mn-ea"/>
              </a:rPr>
              <a:t> 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32.240: Introduction of MOCN network sharing </a:t>
            </a:r>
            <a:endParaRPr lang="en-US" sz="14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32.255: Introduction of charging requirements and architecture for MOCN</a:t>
            </a:r>
            <a:endParaRPr lang="en-US" sz="14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Continue the stage 2 and start the stage 3 work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9349459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SA#108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8323605"/>
              </p:ext>
            </p:extLst>
          </p:nvPr>
        </p:nvGraphicFramePr>
        <p:xfrm>
          <a:off x="690170" y="2084296"/>
          <a:ext cx="10651674" cy="94925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526" y="566806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129" y="1709806"/>
            <a:ext cx="4001995" cy="4389433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r>
              <a:rPr lang="en-US" sz="2800" dirty="0"/>
              <a:t>5G_ProSe</a:t>
            </a:r>
          </a:p>
          <a:p>
            <a:r>
              <a:rPr lang="en-US" sz="2800" dirty="0"/>
              <a:t>TEI18</a:t>
            </a:r>
          </a:p>
          <a:p>
            <a:r>
              <a:rPr lang="en-US" sz="2800" dirty="0"/>
              <a:t>NetShare </a:t>
            </a:r>
          </a:p>
          <a:p>
            <a:r>
              <a:rPr lang="en-GB" sz="2800" dirty="0"/>
              <a:t>FS_5GSAT_Ph3_CH</a:t>
            </a:r>
          </a:p>
          <a:p>
            <a:r>
              <a:rPr lang="en-US" sz="2800" kern="0" dirty="0"/>
              <a:t>FS_CAPIF_Ph2_CH</a:t>
            </a:r>
          </a:p>
          <a:p>
            <a:r>
              <a:rPr lang="en-GB" sz="2800" kern="0" dirty="0"/>
              <a:t>FS_NG_RTC_Ph2_CH</a:t>
            </a:r>
          </a:p>
          <a:p>
            <a:r>
              <a:rPr lang="en-GB" sz="2800" kern="0" dirty="0"/>
              <a:t>FS_UAS_CH</a:t>
            </a:r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7322877" y="1610151"/>
            <a:ext cx="4317321" cy="4681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b="1" kern="0" dirty="0"/>
              <a:t>Release 19 Work</a:t>
            </a:r>
          </a:p>
          <a:p>
            <a:r>
              <a:rPr lang="en-GB" sz="2800" kern="0" dirty="0" err="1"/>
              <a:t>CH_Fseg</a:t>
            </a:r>
            <a:endParaRPr lang="en-GB" sz="2800" kern="0" dirty="0"/>
          </a:p>
          <a:p>
            <a:r>
              <a:rPr lang="en-US" sz="2800" kern="0" dirty="0"/>
              <a:t>5G_ProSe_Ph3-CH</a:t>
            </a:r>
          </a:p>
          <a:p>
            <a:r>
              <a:rPr lang="en-GB" sz="2800" kern="0" dirty="0"/>
              <a:t>5GSAT_Ph3-CH</a:t>
            </a:r>
          </a:p>
          <a:p>
            <a:r>
              <a:rPr lang="en-GB" sz="2800" kern="0" dirty="0"/>
              <a:t>CH_CAPIF_EXT</a:t>
            </a:r>
          </a:p>
          <a:p>
            <a:r>
              <a:rPr lang="en-GB" sz="2800" kern="0" dirty="0"/>
              <a:t>NG_RTC_Ph2-CH</a:t>
            </a:r>
          </a:p>
          <a:p>
            <a:r>
              <a:rPr lang="en-US" sz="2800" kern="0" dirty="0"/>
              <a:t>CH_5G_eLCS_Ph3</a:t>
            </a:r>
          </a:p>
          <a:p>
            <a:r>
              <a:rPr lang="en-US" sz="2800" kern="0" dirty="0"/>
              <a:t>AmbientIoT-CH</a:t>
            </a:r>
          </a:p>
          <a:p>
            <a:r>
              <a:rPr lang="en-US" sz="2800" kern="0" dirty="0"/>
              <a:t>CH_MOCN_NetShare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7F46F10-C030-0EC9-35CC-6C24AD290B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564697"/>
              </p:ext>
            </p:extLst>
          </p:nvPr>
        </p:nvGraphicFramePr>
        <p:xfrm>
          <a:off x="4551363" y="1847461"/>
          <a:ext cx="2001837" cy="1734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51363" y="1847461"/>
                        <a:ext cx="2001837" cy="1734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4597" y="1215008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303037" y="2211355"/>
            <a:ext cx="8434873" cy="3998331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Rel-19 CH WIDs work is having a good progress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Rel-20 5GA Study started in NWM tool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Companies are invited to contribute at SA5 Rel-20 6G Study workshop</a:t>
            </a:r>
          </a:p>
          <a:p>
            <a:pPr lvl="1" algn="l"/>
            <a:endParaRPr lang="en-GB" sz="10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2772616" y="4332249"/>
            <a:ext cx="4705564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32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6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24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820678" y="4329009"/>
            <a:ext cx="4705564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documents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86 total input and 60 output contributions</a:t>
            </a:r>
          </a:p>
          <a:p>
            <a:pPr marL="609570" lvl="1" indent="0"/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 revised Rel-19 WIDs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45 agreed CRs for Rel-19 WIDs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10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9063164"/>
              </p:ext>
            </p:extLst>
          </p:nvPr>
        </p:nvGraphicFramePr>
        <p:xfrm>
          <a:off x="774441" y="1939341"/>
          <a:ext cx="10877628" cy="1668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S5-251329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Usage of Charging Characteristics and CHF Group ID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1902190"/>
              </p:ext>
            </p:extLst>
          </p:nvPr>
        </p:nvGraphicFramePr>
        <p:xfrm>
          <a:off x="714375" y="2155077"/>
          <a:ext cx="10763250" cy="1867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35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3179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9835396"/>
              </p:ext>
            </p:extLst>
          </p:nvPr>
        </p:nvGraphicFramePr>
        <p:xfrm>
          <a:off x="597160" y="1422400"/>
          <a:ext cx="11066106" cy="1624356"/>
        </p:xfrm>
        <a:graphic>
          <a:graphicData uri="http://schemas.openxmlformats.org/drawingml/2006/table">
            <a:tbl>
              <a:tblPr/>
              <a:tblGrid>
                <a:gridCol w="13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7354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648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S5-251801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Charging for Uncrewed Aerial Systems Phase 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 Com. Corporation</a:t>
                      </a:r>
                      <a:endParaRPr kumimoji="0" lang="en-DE" sz="16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63707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S5-251857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Charging aspects of next generation real time communication services phase 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1004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062910"/>
              </p:ext>
            </p:extLst>
          </p:nvPr>
        </p:nvGraphicFramePr>
        <p:xfrm>
          <a:off x="404027" y="1291665"/>
          <a:ext cx="11602721" cy="486825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6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9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4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2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7212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739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149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776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43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73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4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1040013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Ranging_SL_CH</a:t>
                      </a:r>
                      <a:endParaRPr lang="en-GB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5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1040018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Charging aspects for energy efficiency of network slice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EnergySys_CH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13/06/2025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32216791"/>
                  </a:ext>
                </a:extLst>
              </a:tr>
              <a:tr h="25464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1040019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NetShare_CH</a:t>
                      </a:r>
                      <a:endParaRPr lang="en-GB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56187631"/>
                  </a:ext>
                </a:extLst>
              </a:tr>
              <a:tr h="2267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Charging for 5G ProSe 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5G_ProSe_Ph3-CH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26340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satellite access Phase 3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48992302"/>
                  </a:ext>
                </a:extLst>
              </a:tr>
              <a:tr h="207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CAPIF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25837486"/>
                  </a:ext>
                </a:extLst>
              </a:tr>
              <a:tr h="21930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next generation real time communication services phase 2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759425"/>
                  </a:ext>
                </a:extLst>
              </a:tr>
              <a:tr h="21265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for Uncrewed Aerial Systems Phase 3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SP-250396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348511109"/>
                  </a:ext>
                </a:extLst>
              </a:tr>
              <a:tr h="23409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1070018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5GC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CH_5G_eLCS_Ph3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SP-250370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75737587"/>
                  </a:ext>
                </a:extLst>
              </a:tr>
              <a:tr h="20653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1070019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for Ambient power-enabled Internet of Things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AmbientIoT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71072354"/>
                  </a:ext>
                </a:extLst>
              </a:tr>
              <a:tr h="230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for Multi-Operator Core Network (MOCN) Network Sharing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CH_MOCN_NetShare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SP-250371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27265925"/>
                  </a:ext>
                </a:extLst>
              </a:tr>
              <a:tr h="2626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23735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1040014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FS_5GSAT_Ph3_CH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21460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1040015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57111263"/>
                  </a:ext>
                </a:extLst>
              </a:tr>
              <a:tr h="3260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1040016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FS_NG_RTC_Ph2_CH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3960833"/>
                  </a:ext>
                </a:extLst>
              </a:tr>
              <a:tr h="19641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1040017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FS_UAS_CH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69669602"/>
                  </a:ext>
                </a:extLst>
              </a:tr>
              <a:tr h="305251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Rel-19 WID on CHF Segmentation 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34520"/>
              </p:ext>
            </p:extLst>
          </p:nvPr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CHF Segmentation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09304EB-6C37-C5C8-CB45-4B43B813D48B}"/>
              </a:ext>
            </a:extLst>
          </p:cNvPr>
          <p:cNvSpPr txBox="1">
            <a:spLocks/>
          </p:cNvSpPr>
          <p:nvPr/>
        </p:nvSpPr>
        <p:spPr>
          <a:xfrm>
            <a:off x="595842" y="2155372"/>
            <a:ext cx="10925672" cy="419164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2</a:t>
            </a:r>
            <a:r>
              <a:rPr lang="en-GB" sz="1600" kern="0" dirty="0">
                <a:sym typeface="+mn-ea"/>
              </a:rPr>
              <a:t> CRs agreed covering stage 2 and stage 3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Addition of charging characteristics </a:t>
            </a:r>
            <a:r>
              <a:rPr lang="en-US" sz="1400" kern="0" dirty="0">
                <a:sym typeface="+mn-ea"/>
              </a:rPr>
              <a:t>(TS 32.274)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Addition of domain features (TS 32.291)</a:t>
            </a:r>
            <a:endParaRPr lang="en-US" sz="14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Complete parameter description</a:t>
            </a:r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2473</TotalTime>
  <Words>1726</Words>
  <Application>Microsoft Office PowerPoint</Application>
  <PresentationFormat>Widescreen</PresentationFormat>
  <Paragraphs>484</Paragraphs>
  <Slides>20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Document</vt:lpstr>
      <vt:lpstr>    Exec Report SA5#160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Rel-19 WID on CHF Segmentation </vt:lpstr>
      <vt:lpstr>Rel-19 WID on Charging Aspects for 5G ProSe Ph3</vt:lpstr>
      <vt:lpstr>Rel-19 WID on charging aspects of satellite access Phase 3 </vt:lpstr>
      <vt:lpstr>Rel-19 WID on Charging aspects of CAPIF </vt:lpstr>
      <vt:lpstr>Rel-19 WID on Charging aspects of next generation real time communication services phase 2 </vt:lpstr>
      <vt:lpstr>Rel-19 WID on Charging for Uncrewed Aerial Systems Phase 3</vt:lpstr>
      <vt:lpstr>Rel-19 WID on Charging Aspects of 5GC LoCation Services</vt:lpstr>
      <vt:lpstr>Rel-19 WID on Charging for Ambient power-enabled Internet of Things</vt:lpstr>
      <vt:lpstr>Rel-19 WID on Charging aspects for Multi-Operator Core Network (MOCN) Network Sharing </vt:lpstr>
      <vt:lpstr>PowerPoint Presentation</vt:lpstr>
      <vt:lpstr>Charging contributions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661</cp:revision>
  <dcterms:created xsi:type="dcterms:W3CDTF">2019-03-13T01:38:36Z</dcterms:created>
  <dcterms:modified xsi:type="dcterms:W3CDTF">2025-04-11T09:00:52Z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